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68" r:id="rId5"/>
    <p:sldId id="260" r:id="rId6"/>
    <p:sldId id="274" r:id="rId7"/>
    <p:sldId id="261" r:id="rId8"/>
    <p:sldId id="265" r:id="rId9"/>
    <p:sldId id="269" r:id="rId10"/>
    <p:sldId id="270" r:id="rId11"/>
    <p:sldId id="266" r:id="rId12"/>
    <p:sldId id="276" r:id="rId13"/>
    <p:sldId id="259" r:id="rId14"/>
    <p:sldId id="267" r:id="rId15"/>
    <p:sldId id="262" r:id="rId16"/>
    <p:sldId id="277" r:id="rId17"/>
    <p:sldId id="263" r:id="rId18"/>
    <p:sldId id="275" r:id="rId19"/>
    <p:sldId id="26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6136"/>
    <a:srgbClr val="724133"/>
    <a:srgbClr val="75BC5C"/>
    <a:srgbClr val="75765C"/>
    <a:srgbClr val="D8BC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637" autoAdjust="0"/>
  </p:normalViewPr>
  <p:slideViewPr>
    <p:cSldViewPr>
      <p:cViewPr>
        <p:scale>
          <a:sx n="70" d="100"/>
          <a:sy n="70" d="100"/>
        </p:scale>
        <p:origin x="-1164" y="-29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36" y="1224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272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57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77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6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448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85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347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503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9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43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36036-F474-48E0-A24A-181611BFA53E}" type="datetimeFigureOut">
              <a:rPr lang="en-US" smtClean="0"/>
              <a:t>3/11/2013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EFDAD-9DE6-41CD-AAFA-EC5A9F1C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12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1000" r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1219200"/>
            <a:ext cx="4114800" cy="29718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  <a:t>Project</a:t>
            </a:r>
            <a:b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</a:br>
            <a: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  <a:t>Brave</a:t>
            </a:r>
            <a:b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</a:br>
            <a: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  <a:t>New</a:t>
            </a:r>
            <a:b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</a:br>
            <a: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  <a:t>World</a:t>
            </a:r>
            <a:endParaRPr lang="en-US" dirty="0">
              <a:solidFill>
                <a:srgbClr val="D8BCAC"/>
              </a:solidFill>
              <a:latin typeface="Century Gothic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4191000"/>
            <a:ext cx="5715000" cy="1219200"/>
          </a:xfrm>
        </p:spPr>
        <p:txBody>
          <a:bodyPr>
            <a:normAutofit/>
          </a:bodyPr>
          <a:lstStyle/>
          <a:p>
            <a:pPr algn="l"/>
            <a:r>
              <a:rPr lang="en-US" sz="1800" i="1" dirty="0">
                <a:solidFill>
                  <a:srgbClr val="B16136"/>
                </a:solidFill>
                <a:latin typeface="Century Gothic" pitchFamily="34" charset="0"/>
              </a:rPr>
              <a:t>An Exploration of Robotic </a:t>
            </a:r>
            <a:r>
              <a:rPr lang="en-US" sz="1800" i="1" dirty="0" smtClean="0">
                <a:solidFill>
                  <a:srgbClr val="B16136"/>
                </a:solidFill>
                <a:latin typeface="Century Gothic" pitchFamily="34" charset="0"/>
              </a:rPr>
              <a:t>Scouting</a:t>
            </a:r>
          </a:p>
          <a:p>
            <a:pPr algn="l"/>
            <a:r>
              <a:rPr lang="en-US" sz="1800" i="1" dirty="0" smtClean="0">
                <a:solidFill>
                  <a:srgbClr val="B16136"/>
                </a:solidFill>
                <a:latin typeface="Century Gothic" pitchFamily="34" charset="0"/>
              </a:rPr>
              <a:t>and </a:t>
            </a:r>
            <a:r>
              <a:rPr lang="en-US" sz="1800" i="1" dirty="0">
                <a:solidFill>
                  <a:srgbClr val="B16136"/>
                </a:solidFill>
                <a:latin typeface="Century Gothic" pitchFamily="34" charset="0"/>
              </a:rPr>
              <a:t>Communication Techniques in </a:t>
            </a:r>
            <a:endParaRPr lang="en-US" sz="1800" i="1" dirty="0" smtClean="0">
              <a:solidFill>
                <a:srgbClr val="B16136"/>
              </a:solidFill>
              <a:latin typeface="Century Gothic" pitchFamily="34" charset="0"/>
            </a:endParaRPr>
          </a:p>
          <a:p>
            <a:pPr algn="l"/>
            <a:r>
              <a:rPr lang="en-US" sz="1800" i="1" dirty="0" smtClean="0">
                <a:solidFill>
                  <a:srgbClr val="B16136"/>
                </a:solidFill>
                <a:latin typeface="Century Gothic" pitchFamily="34" charset="0"/>
              </a:rPr>
              <a:t>Swarm vs. Search Party Paradigms</a:t>
            </a:r>
            <a:endParaRPr lang="en-US" sz="1800" dirty="0">
              <a:solidFill>
                <a:srgbClr val="B16136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11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Brain Structure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120748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Communication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Requires sufficient proximity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Each other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Home Base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Transfer learned associations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Between environmental cues and resources</a:t>
            </a:r>
          </a:p>
        </p:txBody>
      </p:sp>
    </p:spTree>
    <p:extLst>
      <p:ext uri="{BB962C8B-B14F-4D97-AF65-F5344CB8AC3E}">
        <p14:creationId xmlns:p14="http://schemas.microsoft.com/office/powerpoint/2010/main" val="324801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Development Phases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75765C"/>
                </a:solidFill>
              </a:rPr>
              <a:t>Non-communicating Swarm [Control]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use Long Term Memory and Short Term Memory to create associations between resources and cues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mark found resources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return to base </a:t>
            </a:r>
            <a:r>
              <a:rPr lang="en-US" dirty="0">
                <a:solidFill>
                  <a:srgbClr val="75765C"/>
                </a:solidFill>
              </a:rPr>
              <a:t>to </a:t>
            </a:r>
            <a:r>
              <a:rPr lang="en-US" dirty="0" smtClean="0">
                <a:solidFill>
                  <a:srgbClr val="75765C"/>
                </a:solidFill>
              </a:rPr>
              <a:t>charge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explore individually</a:t>
            </a:r>
            <a:endParaRPr lang="en-US" dirty="0">
              <a:solidFill>
                <a:srgbClr val="75765C"/>
              </a:solidFill>
            </a:endParaRPr>
          </a:p>
          <a:p>
            <a:pPr lvl="1"/>
            <a:r>
              <a:rPr lang="en-US" dirty="0">
                <a:solidFill>
                  <a:srgbClr val="75765C"/>
                </a:solidFill>
              </a:rPr>
              <a:t>No communication between </a:t>
            </a:r>
            <a:r>
              <a:rPr lang="en-US" dirty="0" smtClean="0">
                <a:solidFill>
                  <a:srgbClr val="75765C"/>
                </a:solidFill>
              </a:rPr>
              <a:t>scouts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1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Development Phases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 smtClean="0">
                <a:solidFill>
                  <a:srgbClr val="75765C"/>
                </a:solidFill>
              </a:rPr>
              <a:t>Non-communicating Swarm with Location Memory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use Long Term Memory and Short Term Memory to create associations between resources and cues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mark found resources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return to base </a:t>
            </a:r>
            <a:r>
              <a:rPr lang="en-US" dirty="0">
                <a:solidFill>
                  <a:srgbClr val="75765C"/>
                </a:solidFill>
              </a:rPr>
              <a:t>to </a:t>
            </a:r>
            <a:r>
              <a:rPr lang="en-US" dirty="0" smtClean="0">
                <a:solidFill>
                  <a:srgbClr val="75765C"/>
                </a:solidFill>
              </a:rPr>
              <a:t>charge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explore individually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remember their last location before going to charge</a:t>
            </a:r>
            <a:endParaRPr lang="en-US" dirty="0">
              <a:solidFill>
                <a:srgbClr val="75765C"/>
              </a:solidFill>
            </a:endParaRPr>
          </a:p>
          <a:p>
            <a:pPr lvl="1"/>
            <a:r>
              <a:rPr lang="en-US" dirty="0">
                <a:solidFill>
                  <a:srgbClr val="75765C"/>
                </a:solidFill>
              </a:rPr>
              <a:t>No communication between </a:t>
            </a:r>
            <a:r>
              <a:rPr lang="en-US" dirty="0" smtClean="0">
                <a:solidFill>
                  <a:srgbClr val="75765C"/>
                </a:solidFill>
              </a:rPr>
              <a:t>scouts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70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Experiments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All experiments consist of: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10 trials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5 minutes each</a:t>
            </a:r>
          </a:p>
          <a:p>
            <a:endParaRPr lang="en-US" dirty="0">
              <a:solidFill>
                <a:srgbClr val="75765C"/>
              </a:solidFill>
            </a:endParaRPr>
          </a:p>
          <a:p>
            <a:r>
              <a:rPr lang="en-US" dirty="0" smtClean="0">
                <a:solidFill>
                  <a:srgbClr val="75765C"/>
                </a:solidFill>
              </a:rPr>
              <a:t>Experiment 1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Random resource discovery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Experiment 2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Neural net resource discovery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Experiment 3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Neural net resource discovery with location memory</a:t>
            </a:r>
          </a:p>
          <a:p>
            <a:pPr lvl="1"/>
            <a:endParaRPr lang="en-US" dirty="0" smtClean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48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Results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Experiment 1</a:t>
            </a:r>
          </a:p>
          <a:p>
            <a:pPr lvl="1"/>
            <a:r>
              <a:rPr lang="en-US" i="1" dirty="0" smtClean="0">
                <a:solidFill>
                  <a:srgbClr val="75765C"/>
                </a:solidFill>
              </a:rPr>
              <a:t>M</a:t>
            </a:r>
            <a:r>
              <a:rPr lang="en-US" dirty="0" smtClean="0">
                <a:solidFill>
                  <a:srgbClr val="75765C"/>
                </a:solidFill>
              </a:rPr>
              <a:t>: </a:t>
            </a:r>
          </a:p>
          <a:p>
            <a:pPr lvl="1"/>
            <a:r>
              <a:rPr lang="en-US" i="1" dirty="0" smtClean="0">
                <a:solidFill>
                  <a:srgbClr val="75765C"/>
                </a:solidFill>
              </a:rPr>
              <a:t>SD</a:t>
            </a:r>
            <a:r>
              <a:rPr lang="en-US" dirty="0" smtClean="0">
                <a:solidFill>
                  <a:srgbClr val="75765C"/>
                </a:solidFill>
              </a:rPr>
              <a:t>: 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Experiment 2</a:t>
            </a:r>
          </a:p>
          <a:p>
            <a:pPr lvl="1"/>
            <a:r>
              <a:rPr lang="en-US" i="1" dirty="0" smtClean="0">
                <a:solidFill>
                  <a:srgbClr val="75765C"/>
                </a:solidFill>
              </a:rPr>
              <a:t>M</a:t>
            </a:r>
            <a:r>
              <a:rPr lang="en-US" dirty="0" smtClean="0">
                <a:solidFill>
                  <a:srgbClr val="75765C"/>
                </a:solidFill>
              </a:rPr>
              <a:t>: 8.8</a:t>
            </a:r>
          </a:p>
          <a:p>
            <a:pPr lvl="1"/>
            <a:r>
              <a:rPr lang="en-US" i="1" dirty="0" smtClean="0">
                <a:solidFill>
                  <a:srgbClr val="75765C"/>
                </a:solidFill>
              </a:rPr>
              <a:t>SD</a:t>
            </a:r>
            <a:r>
              <a:rPr lang="en-US" dirty="0" smtClean="0">
                <a:solidFill>
                  <a:srgbClr val="75765C"/>
                </a:solidFill>
              </a:rPr>
              <a:t>: 2.04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Experiment 3</a:t>
            </a:r>
          </a:p>
          <a:p>
            <a:pPr lvl="1"/>
            <a:r>
              <a:rPr lang="en-US" i="1" dirty="0">
                <a:solidFill>
                  <a:srgbClr val="75765C"/>
                </a:solidFill>
              </a:rPr>
              <a:t>M</a:t>
            </a:r>
            <a:r>
              <a:rPr lang="en-US" dirty="0">
                <a:solidFill>
                  <a:srgbClr val="75765C"/>
                </a:solidFill>
              </a:rPr>
              <a:t>: </a:t>
            </a:r>
            <a:r>
              <a:rPr lang="en-US" dirty="0" smtClean="0">
                <a:solidFill>
                  <a:srgbClr val="75765C"/>
                </a:solidFill>
              </a:rPr>
              <a:t>11.5</a:t>
            </a:r>
            <a:endParaRPr lang="en-US" dirty="0">
              <a:solidFill>
                <a:srgbClr val="75765C"/>
              </a:solidFill>
            </a:endParaRPr>
          </a:p>
          <a:p>
            <a:pPr lvl="1"/>
            <a:r>
              <a:rPr lang="en-US" i="1" dirty="0">
                <a:solidFill>
                  <a:srgbClr val="75765C"/>
                </a:solidFill>
              </a:rPr>
              <a:t>SD</a:t>
            </a:r>
            <a:r>
              <a:rPr lang="en-US" dirty="0">
                <a:solidFill>
                  <a:srgbClr val="75765C"/>
                </a:solidFill>
              </a:rPr>
              <a:t>: </a:t>
            </a:r>
            <a:r>
              <a:rPr lang="en-US" dirty="0" smtClean="0">
                <a:solidFill>
                  <a:srgbClr val="75765C"/>
                </a:solidFill>
              </a:rPr>
              <a:t>2.51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48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Future Directions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Adding communication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Adding structured search parties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Adding Home Base communication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Adding mining</a:t>
            </a:r>
          </a:p>
          <a:p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83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Discussion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Difficulties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Neural net design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Weighting of Short Term Memory on Long Term Memory changes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StarCraft II Map Editor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Using Long Term Memory to influence movement direction</a:t>
            </a:r>
          </a:p>
        </p:txBody>
      </p:sp>
    </p:spTree>
    <p:extLst>
      <p:ext uri="{BB962C8B-B14F-4D97-AF65-F5344CB8AC3E}">
        <p14:creationId xmlns:p14="http://schemas.microsoft.com/office/powerpoint/2010/main" val="342566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Demo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06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71984" y="1246287"/>
            <a:ext cx="829101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B16136"/>
                </a:solidFill>
              </a:rPr>
              <a:t>Andrew </a:t>
            </a:r>
            <a:r>
              <a:rPr lang="en-US" sz="3600" dirty="0" smtClean="0">
                <a:solidFill>
                  <a:srgbClr val="B16136"/>
                </a:solidFill>
              </a:rPr>
              <a:t>Forney</a:t>
            </a:r>
            <a:endParaRPr lang="en-US" sz="3600" dirty="0">
              <a:solidFill>
                <a:srgbClr val="B16136"/>
              </a:solidFill>
            </a:endParaRPr>
          </a:p>
          <a:p>
            <a:pPr algn="ctr"/>
            <a:r>
              <a:rPr lang="en-US" sz="3600" dirty="0">
                <a:solidFill>
                  <a:srgbClr val="B16136"/>
                </a:solidFill>
              </a:rPr>
              <a:t>Ben </a:t>
            </a:r>
            <a:r>
              <a:rPr lang="en-US" sz="3600" dirty="0" smtClean="0">
                <a:solidFill>
                  <a:srgbClr val="B16136"/>
                </a:solidFill>
              </a:rPr>
              <a:t>Harounian</a:t>
            </a:r>
            <a:endParaRPr lang="en-US" sz="3600" dirty="0">
              <a:solidFill>
                <a:srgbClr val="B16136"/>
              </a:solidFill>
            </a:endParaRPr>
          </a:p>
          <a:p>
            <a:pPr algn="ctr"/>
            <a:r>
              <a:rPr lang="en-US" sz="3600" dirty="0">
                <a:solidFill>
                  <a:srgbClr val="B16136"/>
                </a:solidFill>
              </a:rPr>
              <a:t>{benh|forns}@cs.ucla.edu</a:t>
            </a:r>
          </a:p>
          <a:p>
            <a:pPr algn="ctr"/>
            <a:r>
              <a:rPr lang="en-US" sz="3600" dirty="0">
                <a:solidFill>
                  <a:srgbClr val="B16136"/>
                </a:solidFill>
              </a:rPr>
              <a:t>UCLA Computer Science 263C Winter 2013</a:t>
            </a:r>
          </a:p>
          <a:p>
            <a:pPr algn="ctr"/>
            <a:r>
              <a:rPr lang="en-US" sz="3600" dirty="0">
                <a:solidFill>
                  <a:srgbClr val="B16136"/>
                </a:solidFill>
              </a:rPr>
              <a:t>Professor Michael Dyer</a:t>
            </a:r>
          </a:p>
          <a:p>
            <a:pPr algn="ctr"/>
            <a:r>
              <a:rPr lang="en-US" sz="3600" dirty="0" smtClean="0">
                <a:solidFill>
                  <a:srgbClr val="B16136"/>
                </a:solidFill>
              </a:rPr>
              <a:t>Tuesday March 12, 2013</a:t>
            </a:r>
          </a:p>
          <a:p>
            <a:pPr algn="ctr"/>
            <a:endParaRPr lang="en-US" sz="3600" dirty="0">
              <a:solidFill>
                <a:srgbClr val="B16136"/>
              </a:solidFill>
            </a:endParaRPr>
          </a:p>
          <a:p>
            <a:pPr algn="ctr"/>
            <a:r>
              <a:rPr lang="en-US" sz="3600" dirty="0" smtClean="0">
                <a:solidFill>
                  <a:srgbClr val="B16136"/>
                </a:solidFill>
              </a:rPr>
              <a:t>Special Thanks:</a:t>
            </a:r>
          </a:p>
          <a:p>
            <a:pPr algn="ctr"/>
            <a:r>
              <a:rPr lang="en-US" sz="3600" dirty="0" smtClean="0">
                <a:solidFill>
                  <a:srgbClr val="B16136"/>
                </a:solidFill>
              </a:rPr>
              <a:t>Blizzard</a:t>
            </a:r>
            <a:endParaRPr lang="en-US" sz="3600" dirty="0">
              <a:solidFill>
                <a:srgbClr val="B161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505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Overview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Scenario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Environment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Animat Design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Experiments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Results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Discussion</a:t>
            </a:r>
          </a:p>
          <a:p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95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Scenario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Efforts for robotic exploration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Need effective </a:t>
            </a:r>
            <a:r>
              <a:rPr lang="en-US" dirty="0">
                <a:solidFill>
                  <a:srgbClr val="75765C"/>
                </a:solidFill>
              </a:rPr>
              <a:t>techniques for exploring, assessing, and </a:t>
            </a:r>
            <a:r>
              <a:rPr lang="en-US" dirty="0" smtClean="0">
                <a:solidFill>
                  <a:srgbClr val="75765C"/>
                </a:solidFill>
              </a:rPr>
              <a:t>colonizing distant planets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We seek </a:t>
            </a:r>
            <a:r>
              <a:rPr lang="en-US" dirty="0">
                <a:solidFill>
                  <a:srgbClr val="75765C"/>
                </a:solidFill>
              </a:rPr>
              <a:t>to explore the explorers by ranking various robotic scouting </a:t>
            </a:r>
            <a:r>
              <a:rPr lang="en-US" dirty="0" smtClean="0">
                <a:solidFill>
                  <a:srgbClr val="75765C"/>
                </a:solidFill>
              </a:rPr>
              <a:t>techniques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Efficiency (</a:t>
            </a:r>
            <a:r>
              <a:rPr lang="en-US" dirty="0">
                <a:solidFill>
                  <a:srgbClr val="75765C"/>
                </a:solidFill>
              </a:rPr>
              <a:t>speed of finding vital </a:t>
            </a:r>
            <a:r>
              <a:rPr lang="en-US" dirty="0" smtClean="0">
                <a:solidFill>
                  <a:srgbClr val="75765C"/>
                </a:solidFill>
              </a:rPr>
              <a:t>resources)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R</a:t>
            </a:r>
            <a:r>
              <a:rPr lang="en-US" dirty="0" smtClean="0">
                <a:solidFill>
                  <a:srgbClr val="75765C"/>
                </a:solidFill>
              </a:rPr>
              <a:t>obustness </a:t>
            </a:r>
            <a:r>
              <a:rPr lang="en-US" dirty="0">
                <a:solidFill>
                  <a:srgbClr val="75765C"/>
                </a:solidFill>
              </a:rPr>
              <a:t>(finding resources before running out of </a:t>
            </a:r>
            <a:r>
              <a:rPr lang="en-US" dirty="0" smtClean="0">
                <a:solidFill>
                  <a:srgbClr val="75765C"/>
                </a:solidFill>
              </a:rPr>
              <a:t>power or </a:t>
            </a:r>
            <a:r>
              <a:rPr lang="en-US" dirty="0">
                <a:solidFill>
                  <a:srgbClr val="75765C"/>
                </a:solidFill>
              </a:rPr>
              <a:t>breaking </a:t>
            </a:r>
            <a:r>
              <a:rPr lang="en-US" dirty="0" smtClean="0">
                <a:solidFill>
                  <a:srgbClr val="75765C"/>
                </a:solidFill>
              </a:rPr>
              <a:t>down)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Operation in a communication and visibility inhibited environment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7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Development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75765C"/>
                </a:solidFill>
              </a:rPr>
              <a:t>StarCraft II Map Editor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Handles g</a:t>
            </a:r>
            <a:r>
              <a:rPr lang="en-US" dirty="0" smtClean="0">
                <a:solidFill>
                  <a:srgbClr val="75765C"/>
                </a:solidFill>
              </a:rPr>
              <a:t>raphics</a:t>
            </a:r>
            <a:r>
              <a:rPr lang="en-US" dirty="0">
                <a:solidFill>
                  <a:srgbClr val="75765C"/>
                </a:solidFill>
              </a:rPr>
              <a:t>, physics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Multi-level terrain </a:t>
            </a:r>
            <a:r>
              <a:rPr lang="en-US" dirty="0" smtClean="0">
                <a:solidFill>
                  <a:srgbClr val="75765C"/>
                </a:solidFill>
              </a:rPr>
              <a:t>height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Custom models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Event handlers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User interfaces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Trial tracking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Scout neural net states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Exploration stats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73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Environment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Scouts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Home Base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Charging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Central Data Storage</a:t>
            </a:r>
          </a:p>
          <a:p>
            <a:endParaRPr lang="en-US" dirty="0">
              <a:solidFill>
                <a:srgbClr val="75765C"/>
              </a:solidFill>
            </a:endParaRPr>
          </a:p>
          <a:p>
            <a:pPr lvl="1"/>
            <a:endParaRPr lang="en-US" dirty="0">
              <a:solidFill>
                <a:srgbClr val="75765C"/>
              </a:solidFill>
            </a:endParaRPr>
          </a:p>
        </p:txBody>
      </p:sp>
      <p:pic>
        <p:nvPicPr>
          <p:cNvPr id="1028" name="Picture 4" descr="C:\Users\Ben\Desktop\CS 263C\Project\Presentation\Charg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490987"/>
            <a:ext cx="4254499" cy="398601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Ben\Desktop\CS 263C\Project\Presentation\Scout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2" t="3812" r="13423" b="13853"/>
          <a:stretch/>
        </p:blipFill>
        <p:spPr bwMode="auto">
          <a:xfrm>
            <a:off x="4785360" y="4731267"/>
            <a:ext cx="1920240" cy="164592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121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Environment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Resources </a:t>
            </a:r>
            <a:r>
              <a:rPr lang="en-US" dirty="0">
                <a:solidFill>
                  <a:srgbClr val="75765C"/>
                </a:solidFill>
              </a:rPr>
              <a:t>and Cues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Gas, Water, </a:t>
            </a:r>
            <a:r>
              <a:rPr lang="en-US" dirty="0" smtClean="0">
                <a:solidFill>
                  <a:srgbClr val="75765C"/>
                </a:solidFill>
              </a:rPr>
              <a:t>Minerals</a:t>
            </a:r>
          </a:p>
          <a:p>
            <a:endParaRPr lang="en-US" dirty="0">
              <a:solidFill>
                <a:srgbClr val="75765C"/>
              </a:solidFill>
            </a:endParaRPr>
          </a:p>
          <a:p>
            <a:pPr lvl="1"/>
            <a:endParaRPr lang="en-US" dirty="0">
              <a:solidFill>
                <a:srgbClr val="75765C"/>
              </a:solidFill>
            </a:endParaRPr>
          </a:p>
        </p:txBody>
      </p:sp>
      <p:pic>
        <p:nvPicPr>
          <p:cNvPr id="1029" name="Picture 5" descr="C:\Users\Ben\Desktop\CS 263C\Project\Presentation\Water Resourc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00399"/>
            <a:ext cx="2434918" cy="19790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Ben\Desktop\CS 263C\Project\Presentation\Dead Rock Cu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574" y="3200397"/>
            <a:ext cx="1851463" cy="177008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Ben\Desktop\CS 263C\Project\Presentation\Gas Cu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989" y="5204129"/>
            <a:ext cx="1524000" cy="130947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Ben\Desktop\CS 263C\Project\Presentation\Gas Resourc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622" y="3200397"/>
            <a:ext cx="2030734" cy="19790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:\Users\Ben\Desktop\CS 263C\Project\Presentation\Mineral Cu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213" y="5204129"/>
            <a:ext cx="1273985" cy="9789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C:\Users\Ben\Desktop\CS 263C\Project\Presentation\Mineral Resourc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6283" y="3200398"/>
            <a:ext cx="1477846" cy="19790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:\Users\Ben\Desktop\CS 263C\Project\Presentation\Water Cue.png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99"/>
          <a:stretch/>
        </p:blipFill>
        <p:spPr bwMode="auto">
          <a:xfrm>
            <a:off x="836459" y="5204129"/>
            <a:ext cx="1676400" cy="160151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Ben\Desktop\CS 263C\Project\Presentation\Dead Tree Cue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105" y="4998158"/>
            <a:ext cx="1676400" cy="152336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04800" y="3200397"/>
            <a:ext cx="6553200" cy="3605246"/>
          </a:xfrm>
          <a:prstGeom prst="rect">
            <a:avLst/>
          </a:prstGeom>
          <a:noFill/>
          <a:ln cap="rnd">
            <a:solidFill>
              <a:srgbClr val="75BC5C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086600" y="3193469"/>
            <a:ext cx="1955438" cy="3612174"/>
          </a:xfrm>
          <a:prstGeom prst="rect">
            <a:avLst/>
          </a:prstGeom>
          <a:noFill/>
          <a:ln cap="rnd">
            <a:solidFill>
              <a:srgbClr val="FF0000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81100" y="2706747"/>
            <a:ext cx="480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75BC5C"/>
                </a:solidFill>
                <a:latin typeface="Century Gothic" pitchFamily="34" charset="0"/>
              </a:rPr>
              <a:t>Marked Resources (top) and Cues (bottom)</a:t>
            </a:r>
            <a:endParaRPr lang="en-US" sz="1600" b="1" dirty="0">
              <a:solidFill>
                <a:srgbClr val="75BC5C"/>
              </a:solidFill>
              <a:latin typeface="Century Gothic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06704" y="2697678"/>
            <a:ext cx="121920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Century Gothic" pitchFamily="34" charset="0"/>
              </a:rPr>
              <a:t>Distractors</a:t>
            </a:r>
            <a:endParaRPr lang="en-US" sz="1600" b="1" dirty="0">
              <a:solidFill>
                <a:srgbClr val="FF000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39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Movement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Using two thrusters to hover</a:t>
            </a:r>
            <a:endParaRPr lang="en-US" dirty="0">
              <a:solidFill>
                <a:srgbClr val="75765C"/>
              </a:solidFill>
            </a:endParaRP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Any direction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Sensors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Vision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360° camera system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Communication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Short range radio frequency</a:t>
            </a:r>
          </a:p>
        </p:txBody>
      </p:sp>
    </p:spTree>
    <p:extLst>
      <p:ext uri="{BB962C8B-B14F-4D97-AF65-F5344CB8AC3E}">
        <p14:creationId xmlns:p14="http://schemas.microsoft.com/office/powerpoint/2010/main" val="20196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Movement Direction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Random choices (exploration)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Learned environmental cues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Group communication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Resource Marking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Resources discovered visually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Marked with beacon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Energy Depletion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Two to four units per step</a:t>
            </a:r>
          </a:p>
        </p:txBody>
      </p:sp>
    </p:spTree>
    <p:extLst>
      <p:ext uri="{BB962C8B-B14F-4D97-AF65-F5344CB8AC3E}">
        <p14:creationId xmlns:p14="http://schemas.microsoft.com/office/powerpoint/2010/main" val="374843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Brain Structure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Neural Net</a:t>
            </a:r>
          </a:p>
          <a:p>
            <a:pPr lvl="2"/>
            <a:endParaRPr lang="en-US" dirty="0" smtClean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36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638</TotalTime>
  <Words>427</Words>
  <Application>Microsoft Office PowerPoint</Application>
  <PresentationFormat>On-screen Show (4:3)</PresentationFormat>
  <Paragraphs>127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Project Brave New World</vt:lpstr>
      <vt:lpstr>Overview</vt:lpstr>
      <vt:lpstr>Scenario</vt:lpstr>
      <vt:lpstr>Development</vt:lpstr>
      <vt:lpstr>Environment</vt:lpstr>
      <vt:lpstr>Environment</vt:lpstr>
      <vt:lpstr>Animat Design</vt:lpstr>
      <vt:lpstr>Animat Design</vt:lpstr>
      <vt:lpstr>Animat Design</vt:lpstr>
      <vt:lpstr>Animat Design</vt:lpstr>
      <vt:lpstr>Animat Design</vt:lpstr>
      <vt:lpstr>Development Phases</vt:lpstr>
      <vt:lpstr>Development Phases</vt:lpstr>
      <vt:lpstr>Experiments</vt:lpstr>
      <vt:lpstr>Results</vt:lpstr>
      <vt:lpstr>Future Directions</vt:lpstr>
      <vt:lpstr>Discussion</vt:lpstr>
      <vt:lpstr>Demo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</dc:creator>
  <cp:lastModifiedBy>Ben</cp:lastModifiedBy>
  <cp:revision>81</cp:revision>
  <dcterms:created xsi:type="dcterms:W3CDTF">2013-03-11T00:10:19Z</dcterms:created>
  <dcterms:modified xsi:type="dcterms:W3CDTF">2013-03-12T05:53:03Z</dcterms:modified>
</cp:coreProperties>
</file>

<file path=docProps/thumbnail.jpeg>
</file>